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akes001800.png" descr="fakes001800.png"/>
          <p:cNvPicPr>
            <a:picLocks noChangeAspect="1"/>
          </p:cNvPicPr>
          <p:nvPr/>
        </p:nvPicPr>
        <p:blipFill>
          <a:blip r:embed="rId2">
            <a:alphaModFix amt="56594"/>
            <a:extLst/>
          </a:blip>
          <a:srcRect l="0" t="0" r="0" b="42185"/>
          <a:stretch>
            <a:fillRect/>
          </a:stretch>
        </p:blipFill>
        <p:spPr>
          <a:xfrm>
            <a:off x="-3689681" y="-219525"/>
            <a:ext cx="41527510" cy="24008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sults generated by StyleGAN2-Ada, Karras et al.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Results generated by StyleGAN2-Ada, Karras et al. 2020</a:t>
            </a:r>
          </a:p>
        </p:txBody>
      </p:sp>
      <p:sp>
        <p:nvSpPr>
          <p:cNvPr id="153" name="Assignment 3: CatsGA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3: CatsGAN</a:t>
            </a:r>
          </a:p>
        </p:txBody>
      </p:sp>
      <p:sp>
        <p:nvSpPr>
          <p:cNvPr id="154" name="Due: 03/24/2021 We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Due: 03/24/2021 Wed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pic>
        <p:nvPicPr>
          <p:cNvPr id="157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8874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19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5.png" descr="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8874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6.png" descr="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5119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Grumpy cats(204)"/>
          <p:cNvSpPr txBox="1"/>
          <p:nvPr/>
        </p:nvSpPr>
        <p:spPr>
          <a:xfrm>
            <a:off x="4307051" y="10369473"/>
            <a:ext cx="495879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Grumpy cats(204)</a:t>
            </a:r>
          </a:p>
        </p:txBody>
      </p:sp>
      <p:pic>
        <p:nvPicPr>
          <p:cNvPr id="162" name="0.png" descr="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928788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1.png" descr="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19652" y="678150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2.png" descr="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928788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3.png" descr="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519652" y="3358777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ussian blue(75)"/>
          <p:cNvSpPr txBox="1"/>
          <p:nvPr/>
        </p:nvSpPr>
        <p:spPr>
          <a:xfrm>
            <a:off x="14437411" y="10369473"/>
            <a:ext cx="460827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Russian blue(75)</a:t>
            </a:r>
          </a:p>
        </p:txBody>
      </p:sp>
      <p:sp>
        <p:nvSpPr>
          <p:cNvPr id="167" name="Dataset used in Contrastive Unpaired Translation (CUT), Park et al, 2020"/>
          <p:cNvSpPr txBox="1"/>
          <p:nvPr/>
        </p:nvSpPr>
        <p:spPr>
          <a:xfrm>
            <a:off x="310404" y="12882008"/>
            <a:ext cx="992063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Dataset used in </a:t>
            </a:r>
            <a:r>
              <a:t>Contrastive Unpaired Translation (CUT), Park et al,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nus dataset (for B&amp;W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Bonus dataset (for B&amp;W)</a:t>
            </a:r>
          </a:p>
        </p:txBody>
      </p:sp>
      <p:pic>
        <p:nvPicPr>
          <p:cNvPr id="170" name="arcanine.png" descr="arcan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7724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blaziken.png" descr="blazik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629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braixen.png" descr="braixe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7724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camerupt.png" descr="camerup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8629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bomasnow.png" descr="abomasno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72330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amoonguss.png" descr="amoongu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64155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bayleef.png" descr="bayleef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272330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bellossom.png" descr="bellosso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64155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alomomola.png" descr="alomomol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361812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araquanid.png" descr="araquanid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361812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azumarill.png" descr="azumarill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744587" y="727494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barbaracle.png" descr="barbarac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744587" y="3465914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Fire"/>
          <p:cNvSpPr txBox="1"/>
          <p:nvPr/>
        </p:nvSpPr>
        <p:spPr>
          <a:xfrm>
            <a:off x="3679448" y="10828663"/>
            <a:ext cx="111892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Fire</a:t>
            </a:r>
          </a:p>
        </p:txBody>
      </p:sp>
      <p:sp>
        <p:nvSpPr>
          <p:cNvPr id="183" name="Grass"/>
          <p:cNvSpPr txBox="1"/>
          <p:nvPr/>
        </p:nvSpPr>
        <p:spPr>
          <a:xfrm>
            <a:off x="11333530" y="10828663"/>
            <a:ext cx="171694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Grass</a:t>
            </a:r>
          </a:p>
        </p:txBody>
      </p:sp>
      <p:sp>
        <p:nvSpPr>
          <p:cNvPr id="184" name="Water"/>
          <p:cNvSpPr txBox="1"/>
          <p:nvPr/>
        </p:nvSpPr>
        <p:spPr>
          <a:xfrm>
            <a:off x="19344611" y="10828663"/>
            <a:ext cx="170596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Water</a:t>
            </a:r>
          </a:p>
        </p:txBody>
      </p:sp>
      <p:sp>
        <p:nvSpPr>
          <p:cNvPr id="185" name="and many other types…."/>
          <p:cNvSpPr txBox="1"/>
          <p:nvPr/>
        </p:nvSpPr>
        <p:spPr>
          <a:xfrm>
            <a:off x="8996632" y="12466385"/>
            <a:ext cx="68223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and many other types….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hat we will impl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implement</a:t>
            </a:r>
          </a:p>
        </p:txBody>
      </p:sp>
      <p:sp>
        <p:nvSpPr>
          <p:cNvPr id="188" name="Model architectures:…"/>
          <p:cNvSpPr txBox="1"/>
          <p:nvPr/>
        </p:nvSpPr>
        <p:spPr>
          <a:xfrm>
            <a:off x="1404649" y="3121913"/>
            <a:ext cx="10735996" cy="9381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Model architectures: 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Discriminator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Generator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CycleGAN generator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Some training procedure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Logger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Forward backward pass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Other tricks to make GAN work</a:t>
            </a:r>
          </a:p>
        </p:txBody>
      </p:sp>
      <p:pic>
        <p:nvPicPr>
          <p:cNvPr id="189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8163" y="3146332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6.png" descr="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4409" y="3146332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ectangle"/>
          <p:cNvSpPr/>
          <p:nvPr/>
        </p:nvSpPr>
        <p:spPr>
          <a:xfrm>
            <a:off x="13398013" y="3146332"/>
            <a:ext cx="393448" cy="32512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Line"/>
          <p:cNvSpPr/>
          <p:nvPr/>
        </p:nvSpPr>
        <p:spPr>
          <a:xfrm>
            <a:off x="14202826" y="4621827"/>
            <a:ext cx="258021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DCGAN"/>
          <p:cNvSpPr txBox="1"/>
          <p:nvPr/>
        </p:nvSpPr>
        <p:spPr>
          <a:xfrm>
            <a:off x="14352220" y="3713805"/>
            <a:ext cx="228142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DCGAN</a:t>
            </a:r>
          </a:p>
        </p:txBody>
      </p:sp>
      <p:pic>
        <p:nvPicPr>
          <p:cNvPr id="194" name="2.png" descr="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7047" y="8528280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0.png" descr="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08163" y="8528280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Line"/>
          <p:cNvSpPr/>
          <p:nvPr/>
        </p:nvSpPr>
        <p:spPr>
          <a:xfrm>
            <a:off x="17088098" y="10366825"/>
            <a:ext cx="258021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" name="CycleGAN"/>
          <p:cNvSpPr txBox="1"/>
          <p:nvPr/>
        </p:nvSpPr>
        <p:spPr>
          <a:xfrm>
            <a:off x="16904650" y="9175543"/>
            <a:ext cx="294711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CycleGAN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"/>
          <p:cNvSpPr/>
          <p:nvPr/>
        </p:nvSpPr>
        <p:spPr>
          <a:xfrm>
            <a:off x="4408863" y="5921792"/>
            <a:ext cx="1016001" cy="156695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Rectangle"/>
          <p:cNvSpPr/>
          <p:nvPr/>
        </p:nvSpPr>
        <p:spPr>
          <a:xfrm>
            <a:off x="7501768" y="5491711"/>
            <a:ext cx="1016001" cy="242711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Rectangle"/>
          <p:cNvSpPr/>
          <p:nvPr/>
        </p:nvSpPr>
        <p:spPr>
          <a:xfrm>
            <a:off x="10594672" y="5047069"/>
            <a:ext cx="1016001" cy="33164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Rectangle"/>
          <p:cNvSpPr/>
          <p:nvPr/>
        </p:nvSpPr>
        <p:spPr>
          <a:xfrm>
            <a:off x="13687576" y="4552207"/>
            <a:ext cx="1016001" cy="430612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3" name="Rectangle"/>
          <p:cNvSpPr/>
          <p:nvPr/>
        </p:nvSpPr>
        <p:spPr>
          <a:xfrm>
            <a:off x="1654865" y="5411104"/>
            <a:ext cx="338188" cy="2588332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z:100x1x1"/>
          <p:cNvSpPr txBox="1"/>
          <p:nvPr/>
        </p:nvSpPr>
        <p:spPr>
          <a:xfrm>
            <a:off x="2141235" y="5877011"/>
            <a:ext cx="220553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z:100x1x1</a:t>
            </a:r>
          </a:p>
        </p:txBody>
      </p:sp>
      <p:sp>
        <p:nvSpPr>
          <p:cNvPr id="205" name="256x4x4"/>
          <p:cNvSpPr txBox="1"/>
          <p:nvPr/>
        </p:nvSpPr>
        <p:spPr>
          <a:xfrm>
            <a:off x="5519579" y="5877011"/>
            <a:ext cx="185897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256x4x4</a:t>
            </a:r>
          </a:p>
        </p:txBody>
      </p:sp>
      <p:sp>
        <p:nvSpPr>
          <p:cNvPr id="206" name="128x8x8"/>
          <p:cNvSpPr txBox="1"/>
          <p:nvPr/>
        </p:nvSpPr>
        <p:spPr>
          <a:xfrm>
            <a:off x="8659667" y="5877011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128x8x8</a:t>
            </a:r>
          </a:p>
        </p:txBody>
      </p:sp>
      <p:sp>
        <p:nvSpPr>
          <p:cNvPr id="207" name="64x16x16"/>
          <p:cNvSpPr txBox="1"/>
          <p:nvPr/>
        </p:nvSpPr>
        <p:spPr>
          <a:xfrm>
            <a:off x="11590258" y="5877011"/>
            <a:ext cx="211317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64x16x16</a:t>
            </a:r>
          </a:p>
        </p:txBody>
      </p:sp>
      <p:sp>
        <p:nvSpPr>
          <p:cNvPr id="208" name="32x32x32"/>
          <p:cNvSpPr txBox="1"/>
          <p:nvPr/>
        </p:nvSpPr>
        <p:spPr>
          <a:xfrm>
            <a:off x="14740593" y="5877011"/>
            <a:ext cx="21131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32x32x32</a:t>
            </a:r>
          </a:p>
        </p:txBody>
      </p:sp>
      <p:sp>
        <p:nvSpPr>
          <p:cNvPr id="209" name="Rectangle"/>
          <p:cNvSpPr/>
          <p:nvPr/>
        </p:nvSpPr>
        <p:spPr>
          <a:xfrm>
            <a:off x="16780481" y="4103506"/>
            <a:ext cx="1016001" cy="5203528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3x64x64"/>
          <p:cNvSpPr txBox="1"/>
          <p:nvPr/>
        </p:nvSpPr>
        <p:spPr>
          <a:xfrm>
            <a:off x="18045583" y="5877011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3x64x64</a:t>
            </a:r>
          </a:p>
        </p:txBody>
      </p:sp>
      <p:sp>
        <p:nvSpPr>
          <p:cNvPr id="211" name="Line"/>
          <p:cNvSpPr/>
          <p:nvPr/>
        </p:nvSpPr>
        <p:spPr>
          <a:xfrm>
            <a:off x="2144369" y="6705269"/>
            <a:ext cx="211317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2" name="Line"/>
          <p:cNvSpPr/>
          <p:nvPr/>
        </p:nvSpPr>
        <p:spPr>
          <a:xfrm>
            <a:off x="5520099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3" name="Line"/>
          <p:cNvSpPr/>
          <p:nvPr/>
        </p:nvSpPr>
        <p:spPr>
          <a:xfrm>
            <a:off x="8613003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Line"/>
          <p:cNvSpPr/>
          <p:nvPr/>
        </p:nvSpPr>
        <p:spPr>
          <a:xfrm>
            <a:off x="11756709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5" name="Line"/>
          <p:cNvSpPr/>
          <p:nvPr/>
        </p:nvSpPr>
        <p:spPr>
          <a:xfrm>
            <a:off x="14849614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6" name="deconv1…"/>
          <p:cNvSpPr txBox="1"/>
          <p:nvPr/>
        </p:nvSpPr>
        <p:spPr>
          <a:xfrm>
            <a:off x="3424334" y="8950673"/>
            <a:ext cx="2985060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deconv1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17" name="deconv2…"/>
          <p:cNvSpPr txBox="1"/>
          <p:nvPr/>
        </p:nvSpPr>
        <p:spPr>
          <a:xfrm>
            <a:off x="6517239" y="8950673"/>
            <a:ext cx="2985059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deconv2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18" name="deconv3…"/>
          <p:cNvSpPr txBox="1"/>
          <p:nvPr/>
        </p:nvSpPr>
        <p:spPr>
          <a:xfrm>
            <a:off x="9610143" y="8950673"/>
            <a:ext cx="2985060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deconv3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19" name="deconv4…"/>
          <p:cNvSpPr txBox="1"/>
          <p:nvPr/>
        </p:nvSpPr>
        <p:spPr>
          <a:xfrm>
            <a:off x="12857841" y="8950673"/>
            <a:ext cx="2985059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deconv4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20" name="deconv5 tanh"/>
          <p:cNvSpPr txBox="1"/>
          <p:nvPr/>
        </p:nvSpPr>
        <p:spPr>
          <a:xfrm>
            <a:off x="16350535" y="9223723"/>
            <a:ext cx="1875892" cy="118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deconv5</a:t>
            </a:r>
            <a:br/>
            <a:r>
              <a:t>tanh</a:t>
            </a:r>
          </a:p>
        </p:txBody>
      </p:sp>
      <p:sp>
        <p:nvSpPr>
          <p:cNvPr id="221" name="Line"/>
          <p:cNvSpPr/>
          <p:nvPr/>
        </p:nvSpPr>
        <p:spPr>
          <a:xfrm>
            <a:off x="18031855" y="670526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22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4988" y="5079669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enerator"/>
          <p:cNvSpPr txBox="1"/>
          <p:nvPr/>
        </p:nvSpPr>
        <p:spPr>
          <a:xfrm>
            <a:off x="8969236" y="1897791"/>
            <a:ext cx="6942583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000000"/>
                </a:solidFill>
              </a:defRPr>
            </a:lvl1pPr>
          </a:lstStyle>
          <a:p>
            <a:pPr/>
            <a:r>
              <a:t>Generator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"/>
          <p:cNvSpPr/>
          <p:nvPr/>
        </p:nvSpPr>
        <p:spPr>
          <a:xfrm>
            <a:off x="19361931" y="6520705"/>
            <a:ext cx="1016001" cy="1566956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" name="Rectangle"/>
          <p:cNvSpPr/>
          <p:nvPr/>
        </p:nvSpPr>
        <p:spPr>
          <a:xfrm>
            <a:off x="16171422" y="6090625"/>
            <a:ext cx="1016001" cy="242711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" name="Rectangle"/>
          <p:cNvSpPr/>
          <p:nvPr/>
        </p:nvSpPr>
        <p:spPr>
          <a:xfrm>
            <a:off x="13050539" y="5645983"/>
            <a:ext cx="1016001" cy="33164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" name="Rectangle"/>
          <p:cNvSpPr/>
          <p:nvPr/>
        </p:nvSpPr>
        <p:spPr>
          <a:xfrm>
            <a:off x="9943386" y="5151121"/>
            <a:ext cx="1016001" cy="430612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3x64x64"/>
          <p:cNvSpPr txBox="1"/>
          <p:nvPr/>
        </p:nvSpPr>
        <p:spPr>
          <a:xfrm>
            <a:off x="4770382" y="6475925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3x64x64</a:t>
            </a:r>
          </a:p>
        </p:txBody>
      </p:sp>
      <p:sp>
        <p:nvSpPr>
          <p:cNvPr id="230" name="32x32x32"/>
          <p:cNvSpPr txBox="1"/>
          <p:nvPr/>
        </p:nvSpPr>
        <p:spPr>
          <a:xfrm>
            <a:off x="7848345" y="6475925"/>
            <a:ext cx="211317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32x32x32</a:t>
            </a:r>
          </a:p>
        </p:txBody>
      </p:sp>
      <p:sp>
        <p:nvSpPr>
          <p:cNvPr id="231" name="64x16x16"/>
          <p:cNvSpPr txBox="1"/>
          <p:nvPr/>
        </p:nvSpPr>
        <p:spPr>
          <a:xfrm>
            <a:off x="10988432" y="6475925"/>
            <a:ext cx="21131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64x16x16</a:t>
            </a:r>
          </a:p>
        </p:txBody>
      </p:sp>
      <p:sp>
        <p:nvSpPr>
          <p:cNvPr id="232" name="128x8x8"/>
          <p:cNvSpPr txBox="1"/>
          <p:nvPr/>
        </p:nvSpPr>
        <p:spPr>
          <a:xfrm>
            <a:off x="14173226" y="6475925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128x8x8</a:t>
            </a:r>
          </a:p>
        </p:txBody>
      </p:sp>
      <p:sp>
        <p:nvSpPr>
          <p:cNvPr id="233" name="256x4x4"/>
          <p:cNvSpPr txBox="1"/>
          <p:nvPr/>
        </p:nvSpPr>
        <p:spPr>
          <a:xfrm>
            <a:off x="17323561" y="6475925"/>
            <a:ext cx="1858976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256x4x4</a:t>
            </a:r>
          </a:p>
        </p:txBody>
      </p:sp>
      <p:sp>
        <p:nvSpPr>
          <p:cNvPr id="234" name="Rectangle"/>
          <p:cNvSpPr/>
          <p:nvPr/>
        </p:nvSpPr>
        <p:spPr>
          <a:xfrm>
            <a:off x="6836233" y="4702419"/>
            <a:ext cx="1016001" cy="520352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1x1x1"/>
          <p:cNvSpPr txBox="1"/>
          <p:nvPr/>
        </p:nvSpPr>
        <p:spPr>
          <a:xfrm>
            <a:off x="20755654" y="6475925"/>
            <a:ext cx="135056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1x1x1</a:t>
            </a:r>
          </a:p>
        </p:txBody>
      </p:sp>
      <p:sp>
        <p:nvSpPr>
          <p:cNvPr id="236" name="Line"/>
          <p:cNvSpPr/>
          <p:nvPr/>
        </p:nvSpPr>
        <p:spPr>
          <a:xfrm>
            <a:off x="4600236" y="7304183"/>
            <a:ext cx="211317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7" name="Line"/>
          <p:cNvSpPr/>
          <p:nvPr/>
        </p:nvSpPr>
        <p:spPr>
          <a:xfrm>
            <a:off x="7975966" y="7304183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8" name="Line"/>
          <p:cNvSpPr/>
          <p:nvPr/>
        </p:nvSpPr>
        <p:spPr>
          <a:xfrm>
            <a:off x="11068871" y="7304183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Line"/>
          <p:cNvSpPr/>
          <p:nvPr/>
        </p:nvSpPr>
        <p:spPr>
          <a:xfrm>
            <a:off x="14212577" y="7304183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0" name="Line"/>
          <p:cNvSpPr/>
          <p:nvPr/>
        </p:nvSpPr>
        <p:spPr>
          <a:xfrm>
            <a:off x="17305480" y="7304183"/>
            <a:ext cx="1886433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conv1…"/>
          <p:cNvSpPr txBox="1"/>
          <p:nvPr/>
        </p:nvSpPr>
        <p:spPr>
          <a:xfrm>
            <a:off x="5880201" y="9752787"/>
            <a:ext cx="2985059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conv1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42" name="conv2…"/>
          <p:cNvSpPr txBox="1"/>
          <p:nvPr/>
        </p:nvSpPr>
        <p:spPr>
          <a:xfrm>
            <a:off x="8973106" y="9752787"/>
            <a:ext cx="2985059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conv2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43" name="conv3…"/>
          <p:cNvSpPr txBox="1"/>
          <p:nvPr/>
        </p:nvSpPr>
        <p:spPr>
          <a:xfrm>
            <a:off x="12066010" y="9752787"/>
            <a:ext cx="2985060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conv3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44" name="conv4…"/>
          <p:cNvSpPr txBox="1"/>
          <p:nvPr/>
        </p:nvSpPr>
        <p:spPr>
          <a:xfrm>
            <a:off x="15313706" y="9752787"/>
            <a:ext cx="2985060" cy="172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conv4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45" name="conv5"/>
          <p:cNvSpPr txBox="1"/>
          <p:nvPr/>
        </p:nvSpPr>
        <p:spPr>
          <a:xfrm>
            <a:off x="19064720" y="10298887"/>
            <a:ext cx="135925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conv5</a:t>
            </a:r>
          </a:p>
        </p:txBody>
      </p:sp>
      <p:sp>
        <p:nvSpPr>
          <p:cNvPr id="246" name="Line"/>
          <p:cNvSpPr/>
          <p:nvPr/>
        </p:nvSpPr>
        <p:spPr>
          <a:xfrm>
            <a:off x="20487721" y="7304183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47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720" y="5678583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Discriminator"/>
          <p:cNvSpPr txBox="1"/>
          <p:nvPr/>
        </p:nvSpPr>
        <p:spPr>
          <a:xfrm>
            <a:off x="8605522" y="1897791"/>
            <a:ext cx="921867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000000"/>
                </a:solidFill>
              </a:defRPr>
            </a:lvl1pPr>
          </a:lstStyle>
          <a:p>
            <a:pPr/>
            <a:r>
              <a:t>Discriminator</a:t>
            </a:r>
          </a:p>
        </p:txBody>
      </p:sp>
      <p:sp>
        <p:nvSpPr>
          <p:cNvPr id="249" name="Rectangle"/>
          <p:cNvSpPr/>
          <p:nvPr/>
        </p:nvSpPr>
        <p:spPr>
          <a:xfrm>
            <a:off x="22552442" y="6850361"/>
            <a:ext cx="834399" cy="90764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18361100" y="4508771"/>
            <a:ext cx="1016001" cy="520352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Rectangle"/>
          <p:cNvSpPr/>
          <p:nvPr/>
        </p:nvSpPr>
        <p:spPr>
          <a:xfrm>
            <a:off x="11265584" y="6320778"/>
            <a:ext cx="1929997" cy="196681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" name="Rectangle"/>
          <p:cNvSpPr/>
          <p:nvPr/>
        </p:nvSpPr>
        <p:spPr>
          <a:xfrm>
            <a:off x="8282673" y="5355189"/>
            <a:ext cx="1016001" cy="389798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4" name="32x32x32"/>
          <p:cNvSpPr txBox="1"/>
          <p:nvPr/>
        </p:nvSpPr>
        <p:spPr>
          <a:xfrm>
            <a:off x="6059122" y="6432623"/>
            <a:ext cx="211317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32x32x32</a:t>
            </a:r>
          </a:p>
        </p:txBody>
      </p:sp>
      <p:sp>
        <p:nvSpPr>
          <p:cNvPr id="255" name="64x16x16"/>
          <p:cNvSpPr txBox="1"/>
          <p:nvPr/>
        </p:nvSpPr>
        <p:spPr>
          <a:xfrm>
            <a:off x="9241135" y="6432623"/>
            <a:ext cx="21131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64x16x16</a:t>
            </a:r>
          </a:p>
        </p:txBody>
      </p:sp>
      <p:sp>
        <p:nvSpPr>
          <p:cNvPr id="256" name="Rectangle"/>
          <p:cNvSpPr/>
          <p:nvPr/>
        </p:nvSpPr>
        <p:spPr>
          <a:xfrm>
            <a:off x="4842764" y="4702419"/>
            <a:ext cx="1016001" cy="5203528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7" name="Line"/>
          <p:cNvSpPr/>
          <p:nvPr/>
        </p:nvSpPr>
        <p:spPr>
          <a:xfrm>
            <a:off x="2718799" y="7304182"/>
            <a:ext cx="2113180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>
            <a:off x="6127502" y="7304182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conv1…"/>
          <p:cNvSpPr txBox="1"/>
          <p:nvPr/>
        </p:nvSpPr>
        <p:spPr>
          <a:xfrm>
            <a:off x="3858234" y="10407473"/>
            <a:ext cx="2985060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conv1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60" name="conv2…"/>
          <p:cNvSpPr txBox="1"/>
          <p:nvPr/>
        </p:nvSpPr>
        <p:spPr>
          <a:xfrm>
            <a:off x="7298144" y="10407473"/>
            <a:ext cx="2985059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conv2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61" name="Residual block x 3 InstanceNorm ReLU"/>
          <p:cNvSpPr txBox="1"/>
          <p:nvPr/>
        </p:nvSpPr>
        <p:spPr>
          <a:xfrm>
            <a:off x="10297769" y="10407473"/>
            <a:ext cx="3865627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Residual block x 3</a:t>
            </a:r>
            <a:br/>
            <a:r>
              <a:t>InstanceNorm</a:t>
            </a:r>
            <a:br/>
            <a:r>
              <a:t>ReLU</a:t>
            </a:r>
          </a:p>
        </p:txBody>
      </p:sp>
      <p:sp>
        <p:nvSpPr>
          <p:cNvPr id="262" name="deconv1…"/>
          <p:cNvSpPr txBox="1"/>
          <p:nvPr/>
        </p:nvSpPr>
        <p:spPr>
          <a:xfrm>
            <a:off x="14368048" y="10407473"/>
            <a:ext cx="2985060" cy="17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deconv1</a:t>
            </a:r>
          </a:p>
          <a:p>
            <a:pPr>
              <a:defRPr sz="3600"/>
            </a:pPr>
            <a:r>
              <a:t>InstanceNorm</a:t>
            </a:r>
            <a:br/>
            <a:r>
              <a:t>ReLU</a:t>
            </a:r>
          </a:p>
        </p:txBody>
      </p:sp>
      <p:sp>
        <p:nvSpPr>
          <p:cNvPr id="263" name="deconv2 tanh"/>
          <p:cNvSpPr txBox="1"/>
          <p:nvPr/>
        </p:nvSpPr>
        <p:spPr>
          <a:xfrm>
            <a:off x="18151716" y="10680523"/>
            <a:ext cx="1875893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deconv2</a:t>
            </a:r>
            <a:br/>
            <a:r>
              <a:t>tanh</a:t>
            </a:r>
          </a:p>
        </p:txBody>
      </p:sp>
      <p:sp>
        <p:nvSpPr>
          <p:cNvPr id="264" name="CycleGAN Generator"/>
          <p:cNvSpPr txBox="1"/>
          <p:nvPr/>
        </p:nvSpPr>
        <p:spPr>
          <a:xfrm>
            <a:off x="6256508" y="1897791"/>
            <a:ext cx="14233450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000000"/>
                </a:solidFill>
              </a:defRPr>
            </a:lvl1pPr>
          </a:lstStyle>
          <a:p>
            <a:pPr/>
            <a:r>
              <a:t>CycleGAN Generator</a:t>
            </a:r>
          </a:p>
        </p:txBody>
      </p:sp>
      <p:sp>
        <p:nvSpPr>
          <p:cNvPr id="265" name="32x32x32"/>
          <p:cNvSpPr txBox="1"/>
          <p:nvPr/>
        </p:nvSpPr>
        <p:spPr>
          <a:xfrm>
            <a:off x="16426094" y="6432623"/>
            <a:ext cx="211317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32x32x32</a:t>
            </a:r>
          </a:p>
        </p:txBody>
      </p:sp>
      <p:sp>
        <p:nvSpPr>
          <p:cNvPr id="266" name="Rectangle"/>
          <p:cNvSpPr/>
          <p:nvPr/>
        </p:nvSpPr>
        <p:spPr>
          <a:xfrm>
            <a:off x="15162491" y="5355189"/>
            <a:ext cx="1016001" cy="389798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Line"/>
          <p:cNvSpPr/>
          <p:nvPr/>
        </p:nvSpPr>
        <p:spPr>
          <a:xfrm>
            <a:off x="16426093" y="7207359"/>
            <a:ext cx="188643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Line"/>
          <p:cNvSpPr/>
          <p:nvPr/>
        </p:nvSpPr>
        <p:spPr>
          <a:xfrm>
            <a:off x="19526274" y="7207359"/>
            <a:ext cx="147063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Line"/>
          <p:cNvSpPr/>
          <p:nvPr/>
        </p:nvSpPr>
        <p:spPr>
          <a:xfrm>
            <a:off x="9562407" y="7304182"/>
            <a:ext cx="147063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>
            <a:off x="13443718" y="7207359"/>
            <a:ext cx="147063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3x64x64"/>
          <p:cNvSpPr txBox="1"/>
          <p:nvPr/>
        </p:nvSpPr>
        <p:spPr>
          <a:xfrm>
            <a:off x="3683429" y="6379100"/>
            <a:ext cx="185897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3x64x64</a:t>
            </a:r>
          </a:p>
        </p:txBody>
      </p:sp>
      <p:sp>
        <p:nvSpPr>
          <p:cNvPr id="272" name="64x16x16"/>
          <p:cNvSpPr txBox="1"/>
          <p:nvPr/>
        </p:nvSpPr>
        <p:spPr>
          <a:xfrm>
            <a:off x="13122447" y="6432623"/>
            <a:ext cx="21131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64x16x16</a:t>
            </a:r>
          </a:p>
        </p:txBody>
      </p:sp>
      <p:sp>
        <p:nvSpPr>
          <p:cNvPr id="273" name="3x64x64"/>
          <p:cNvSpPr txBox="1"/>
          <p:nvPr/>
        </p:nvSpPr>
        <p:spPr>
          <a:xfrm>
            <a:off x="19135701" y="6379100"/>
            <a:ext cx="185897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3x64x64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11" y="4000500"/>
            <a:ext cx="3251201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21020" y="4000500"/>
            <a:ext cx="3251201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898" y="7404100"/>
            <a:ext cx="3251201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21020" y="7404100"/>
            <a:ext cx="325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